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ppt/slideLayouts/_rels/slideLayout5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_rels/slide1.xml.rels" ContentType="application/vnd.openxmlformats-package.relationships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6.xml.rels" ContentType="application/vnd.openxmlformats-package.relationships+xml"/>
  <Override PartName="/ppt/slides/_rels/slide7.xml.rels" ContentType="application/vnd.openxmlformats-package.relationships+xml"/>
  <Override PartName="/ppt/slides/_rels/slide9.xml.rels" ContentType="application/vnd.openxmlformats-package.relationships+xml"/>
  <Override PartName="/ppt/slides/_rels/slide8.xml.rels" ContentType="application/vnd.openxmlformats-package.relationships+xml"/>
  <Override PartName="/ppt/slides/_rels/slide5.xml.rels" ContentType="application/vnd.openxmlformats-package.relationships+xml"/>
  <Override PartName="/ppt/slides/_rels/slide4.xml.rels" ContentType="application/vnd.openxmlformats-package.relationships+xml"/>
  <Override PartName="/ppt/slides/slide7.xml" ContentType="application/vnd.openxmlformats-officedocument.presentationml.slide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_rels/presentation.xml.rels" ContentType="application/vnd.openxmlformats-package.relationships+xml"/>
  <Override PartName="/ppt/media/image1.png" ContentType="image/png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Relationship Id="rId9" Type="http://schemas.openxmlformats.org/officeDocument/2006/relationships/slide" Target="slides/slide7.xml"/><Relationship Id="rId10" Type="http://schemas.openxmlformats.org/officeDocument/2006/relationships/slide" Target="slides/slide8.xml"/><Relationship Id="rId11" Type="http://schemas.openxmlformats.org/officeDocument/2006/relationships/slide" Target="slides/slide9.xml"/>
</Relationships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1620000" y="1368000"/>
            <a:ext cx="810000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1620000" y="3085560"/>
            <a:ext cx="810000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1620000" y="136800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5770440" y="136800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 type="body"/>
          </p:nvPr>
        </p:nvSpPr>
        <p:spPr>
          <a:xfrm>
            <a:off x="1620000" y="308556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 type="body"/>
          </p:nvPr>
        </p:nvSpPr>
        <p:spPr>
          <a:xfrm>
            <a:off x="5770440" y="308556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 type="body"/>
          </p:nvPr>
        </p:nvSpPr>
        <p:spPr>
          <a:xfrm>
            <a:off x="1620000" y="1368000"/>
            <a:ext cx="26078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 type="body"/>
          </p:nvPr>
        </p:nvSpPr>
        <p:spPr>
          <a:xfrm>
            <a:off x="4358520" y="1368000"/>
            <a:ext cx="26078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 type="body"/>
          </p:nvPr>
        </p:nvSpPr>
        <p:spPr>
          <a:xfrm>
            <a:off x="7097400" y="1368000"/>
            <a:ext cx="26078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39" name="PlaceHolder 5"/>
          <p:cNvSpPr>
            <a:spLocks noGrp="1"/>
          </p:cNvSpPr>
          <p:nvPr>
            <p:ph type="body"/>
          </p:nvPr>
        </p:nvSpPr>
        <p:spPr>
          <a:xfrm>
            <a:off x="1620000" y="3085560"/>
            <a:ext cx="26078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40" name="PlaceHolder 6"/>
          <p:cNvSpPr>
            <a:spLocks noGrp="1"/>
          </p:cNvSpPr>
          <p:nvPr>
            <p:ph type="body"/>
          </p:nvPr>
        </p:nvSpPr>
        <p:spPr>
          <a:xfrm>
            <a:off x="4358520" y="3085560"/>
            <a:ext cx="26078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41" name="PlaceHolder 7"/>
          <p:cNvSpPr>
            <a:spLocks noGrp="1"/>
          </p:cNvSpPr>
          <p:nvPr>
            <p:ph type="body"/>
          </p:nvPr>
        </p:nvSpPr>
        <p:spPr>
          <a:xfrm>
            <a:off x="7097400" y="3085560"/>
            <a:ext cx="26078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subTitle"/>
          </p:nvPr>
        </p:nvSpPr>
        <p:spPr>
          <a:xfrm>
            <a:off x="1620000" y="1368000"/>
            <a:ext cx="8100000" cy="32882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Times New Roman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body"/>
          </p:nvPr>
        </p:nvSpPr>
        <p:spPr>
          <a:xfrm>
            <a:off x="1620000" y="1368000"/>
            <a:ext cx="810000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 type="body"/>
          </p:nvPr>
        </p:nvSpPr>
        <p:spPr>
          <a:xfrm>
            <a:off x="1620000" y="1368000"/>
            <a:ext cx="39524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 type="body"/>
          </p:nvPr>
        </p:nvSpPr>
        <p:spPr>
          <a:xfrm>
            <a:off x="5770440" y="1368000"/>
            <a:ext cx="39524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subTitle"/>
          </p:nvPr>
        </p:nvSpPr>
        <p:spPr>
          <a:xfrm>
            <a:off x="1620000" y="216000"/>
            <a:ext cx="8100000" cy="4340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Times New Roman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1620000" y="136800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770440" y="1368000"/>
            <a:ext cx="39524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1620000" y="308556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1620000" y="1368000"/>
            <a:ext cx="39524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770440" y="136800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770440" y="308556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1620000" y="136800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770440" y="1368000"/>
            <a:ext cx="39524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26" name="PlaceHolder 4"/>
          <p:cNvSpPr>
            <a:spLocks noGrp="1"/>
          </p:cNvSpPr>
          <p:nvPr>
            <p:ph type="body"/>
          </p:nvPr>
        </p:nvSpPr>
        <p:spPr>
          <a:xfrm>
            <a:off x="1620000" y="3085560"/>
            <a:ext cx="810000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image" Target="../media/image1.pn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Relationship Id="rId5" Type="http://schemas.openxmlformats.org/officeDocument/2006/relationships/slideLayout" Target="../slideLayouts/slideLayout3.xml"/><Relationship Id="rId6" Type="http://schemas.openxmlformats.org/officeDocument/2006/relationships/slideLayout" Target="../slideLayouts/slideLayout4.xml"/><Relationship Id="rId7" Type="http://schemas.openxmlformats.org/officeDocument/2006/relationships/slideLayout" Target="../slideLayouts/slideLayout5.xml"/><Relationship Id="rId8" Type="http://schemas.openxmlformats.org/officeDocument/2006/relationships/slideLayout" Target="../slideLayouts/slideLayout6.xml"/><Relationship Id="rId9" Type="http://schemas.openxmlformats.org/officeDocument/2006/relationships/slideLayout" Target="../slideLayouts/slideLayout7.xml"/><Relationship Id="rId10" Type="http://schemas.openxmlformats.org/officeDocument/2006/relationships/slideLayout" Target="../slideLayouts/slideLayout8.xml"/><Relationship Id="rId11" Type="http://schemas.openxmlformats.org/officeDocument/2006/relationships/slideLayout" Target="../slideLayouts/slideLayout9.xml"/><Relationship Id="rId12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1.xml"/><Relationship Id="rId14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0" name="" descr=""/>
          <p:cNvPicPr/>
          <p:nvPr/>
        </p:nvPicPr>
        <p:blipFill>
          <a:blip r:embed="rId2"/>
          <a:stretch/>
        </p:blipFill>
        <p:spPr>
          <a:xfrm>
            <a:off x="0" y="0"/>
            <a:ext cx="10085760" cy="5670000"/>
          </a:xfrm>
          <a:prstGeom prst="rect">
            <a:avLst/>
          </a:prstGeom>
          <a:ln>
            <a:noFill/>
          </a:ln>
        </p:spPr>
      </p:pic>
      <p:sp>
        <p:nvSpPr>
          <p:cNvPr id="1" name="PlaceHolder 1"/>
          <p:cNvSpPr>
            <a:spLocks noGrp="1"/>
          </p:cNvSpPr>
          <p:nvPr>
            <p:ph type="title"/>
          </p:nvPr>
        </p:nvSpPr>
        <p:spPr>
          <a:xfrm>
            <a:off x="1620000" y="216000"/>
            <a:ext cx="8100000" cy="936000"/>
          </a:xfrm>
          <a:prstGeom prst="rect">
            <a:avLst/>
          </a:prstGeom>
        </p:spPr>
        <p:txBody>
          <a:bodyPr lIns="0" rIns="0" tIns="0" bIns="0" anchor="ctr">
            <a:normAutofit/>
          </a:bodyPr>
          <a:p>
            <a:pPr algn="ctr"/>
            <a:r>
              <a:rPr b="0" lang="en-US" sz="3300" spc="-1" strike="noStrike">
                <a:solidFill>
                  <a:srgbClr val="050505"/>
                </a:solidFill>
                <a:latin typeface="Times New Roman"/>
              </a:rPr>
              <a:t>Click to edit the title text format</a:t>
            </a:r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2" name="PlaceHolder 2"/>
          <p:cNvSpPr>
            <a:spLocks noGrp="1"/>
          </p:cNvSpPr>
          <p:nvPr>
            <p:ph type="body"/>
          </p:nvPr>
        </p:nvSpPr>
        <p:spPr>
          <a:xfrm>
            <a:off x="1620000" y="1368000"/>
            <a:ext cx="810000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Click to edit the outline text format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lvl="1" marL="864000" indent="-324000">
              <a:spcAft>
                <a:spcPts val="848"/>
              </a:spcAft>
              <a:buClr>
                <a:srgbClr val="0066ff"/>
              </a:buClr>
              <a:buSzPct val="40000"/>
              <a:buFont typeface="Symbol" charset="2"/>
              <a:buChar char=""/>
            </a:pPr>
            <a:r>
              <a:rPr b="0" lang="en-US" sz="2100" spc="-1" strike="noStrike">
                <a:solidFill>
                  <a:srgbClr val="050505"/>
                </a:solidFill>
                <a:latin typeface="Arial"/>
              </a:rPr>
              <a:t>Second Outline Level</a:t>
            </a:r>
            <a:endParaRPr b="0" lang="en-US" sz="2100" spc="-1" strike="noStrike">
              <a:solidFill>
                <a:srgbClr val="050505"/>
              </a:solidFill>
              <a:latin typeface="Arial"/>
            </a:endParaRPr>
          </a:p>
          <a:p>
            <a:pPr lvl="2" marL="1296000" indent="-288000">
              <a:spcAft>
                <a:spcPts val="632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1800" spc="-1" strike="noStrike">
                <a:solidFill>
                  <a:srgbClr val="050505"/>
                </a:solidFill>
                <a:latin typeface="Arial"/>
              </a:rPr>
              <a:t>Third Outline Level</a:t>
            </a:r>
            <a:endParaRPr b="0" lang="en-US" sz="1800" spc="-1" strike="noStrike">
              <a:solidFill>
                <a:srgbClr val="050505"/>
              </a:solidFill>
              <a:latin typeface="Arial"/>
            </a:endParaRPr>
          </a:p>
          <a:p>
            <a:pPr lvl="3" marL="1728000" indent="-216000">
              <a:spcAft>
                <a:spcPts val="422"/>
              </a:spcAft>
              <a:buClr>
                <a:srgbClr val="0066ff"/>
              </a:buClr>
              <a:buSzPct val="40000"/>
              <a:buFont typeface="Symbol" charset="2"/>
              <a:buChar char=""/>
            </a:pPr>
            <a:r>
              <a:rPr b="0" lang="en-US" sz="1500" spc="-1" strike="noStrike">
                <a:solidFill>
                  <a:srgbClr val="050505"/>
                </a:solidFill>
                <a:latin typeface="Arial"/>
              </a:rPr>
              <a:t>Fourth Outline Level</a:t>
            </a:r>
            <a:endParaRPr b="0" lang="en-US" sz="1500" spc="-1" strike="noStrike">
              <a:solidFill>
                <a:srgbClr val="050505"/>
              </a:solidFill>
              <a:latin typeface="Arial"/>
            </a:endParaRPr>
          </a:p>
          <a:p>
            <a:pPr lvl="4" marL="2160000" indent="-216000">
              <a:spcAft>
                <a:spcPts val="21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1500" spc="-1" strike="noStrike">
                <a:solidFill>
                  <a:srgbClr val="050505"/>
                </a:solidFill>
                <a:latin typeface="Arial"/>
              </a:rPr>
              <a:t>Fifth Outline Level</a:t>
            </a:r>
            <a:endParaRPr b="0" lang="en-US" sz="1500" spc="-1" strike="noStrike">
              <a:solidFill>
                <a:srgbClr val="050505"/>
              </a:solidFill>
              <a:latin typeface="Arial"/>
            </a:endParaRPr>
          </a:p>
          <a:p>
            <a:pPr lvl="5" marL="2592000" indent="-216000">
              <a:spcAft>
                <a:spcPts val="21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1500" spc="-1" strike="noStrike">
                <a:solidFill>
                  <a:srgbClr val="050505"/>
                </a:solidFill>
                <a:latin typeface="Arial"/>
              </a:rPr>
              <a:t>Sixth Outline Level</a:t>
            </a:r>
            <a:endParaRPr b="0" lang="en-US" sz="1500" spc="-1" strike="noStrike">
              <a:solidFill>
                <a:srgbClr val="050505"/>
              </a:solidFill>
              <a:latin typeface="Arial"/>
            </a:endParaRPr>
          </a:p>
          <a:p>
            <a:pPr lvl="6" marL="3024000" indent="-216000">
              <a:spcAft>
                <a:spcPts val="21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1500" spc="-1" strike="noStrike">
                <a:solidFill>
                  <a:srgbClr val="050505"/>
                </a:solidFill>
                <a:latin typeface="Arial"/>
              </a:rPr>
              <a:t>Seventh Outline Level</a:t>
            </a:r>
            <a:endParaRPr b="0" lang="en-US" sz="1500" spc="-1" strike="noStrike">
              <a:solidFill>
                <a:srgbClr val="050505"/>
              </a:solidFill>
              <a:latin typeface="Arial"/>
            </a:endParaRPr>
          </a:p>
        </p:txBody>
      </p:sp>
      <p:sp>
        <p:nvSpPr>
          <p:cNvPr id="3" name="PlaceHolder 3"/>
          <p:cNvSpPr>
            <a:spLocks noGrp="1"/>
          </p:cNvSpPr>
          <p:nvPr>
            <p:ph type="dt"/>
          </p:nvPr>
        </p:nvSpPr>
        <p:spPr>
          <a:xfrm>
            <a:off x="1584000" y="516492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Arial"/>
              </a:rPr>
              <a:t>&lt;date/time&gt;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4" name="PlaceHolder 4"/>
          <p:cNvSpPr>
            <a:spLocks noGrp="1"/>
          </p:cNvSpPr>
          <p:nvPr>
            <p:ph type="ftr"/>
          </p:nvPr>
        </p:nvSpPr>
        <p:spPr>
          <a:xfrm>
            <a:off x="3987000" y="5164920"/>
            <a:ext cx="319500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en-US" sz="1400" spc="-1" strike="noStrike">
                <a:latin typeface="Arial"/>
              </a:rPr>
              <a:t>&lt;footer&gt;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5" name="PlaceHolder 5"/>
          <p:cNvSpPr>
            <a:spLocks noGrp="1"/>
          </p:cNvSpPr>
          <p:nvPr>
            <p:ph type="sldNum"/>
          </p:nvPr>
        </p:nvSpPr>
        <p:spPr>
          <a:xfrm>
            <a:off x="7227000" y="516492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fld id="{C7275E58-5B93-4402-9F3E-1DC0B4ED7CC9}" type="slidenum">
              <a:rPr b="0" lang="en-US" sz="1400" spc="-1" strike="noStrike">
                <a:latin typeface="Arial"/>
              </a:rPr>
              <a:t>&lt;number&gt;</a:t>
            </a:fld>
            <a:endParaRPr b="0" lang="en-US" sz="14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  <p:sldLayoutId id="2147483660" r:id="rId14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TextShape 1"/>
          <p:cNvSpPr txBox="1"/>
          <p:nvPr/>
        </p:nvSpPr>
        <p:spPr>
          <a:xfrm>
            <a:off x="1620000" y="1368000"/>
            <a:ext cx="810000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zh-CN" sz="3200" spc="-1" strike="noStrike">
                <a:latin typeface="Times New Roman"/>
              </a:rPr>
              <a:t>基于多</a:t>
            </a:r>
            <a:r>
              <a:rPr b="0" lang="en-US" sz="3200" spc="-1" strike="noStrike">
                <a:latin typeface="Times New Roman"/>
              </a:rPr>
              <a:t>GPU</a:t>
            </a:r>
            <a:r>
              <a:rPr b="0" lang="zh-CN" sz="3200" spc="-1" strike="noStrike">
                <a:latin typeface="Times New Roman"/>
              </a:rPr>
              <a:t>的动态图更新和处理机制研究</a:t>
            </a:r>
            <a:br/>
            <a:r>
              <a:rPr b="0" lang="zh-CN" sz="3200" spc="-1" strike="noStrike">
                <a:latin typeface="Times New Roman"/>
              </a:rPr>
              <a:t>开题报告</a:t>
            </a:r>
            <a:endParaRPr b="0" lang="en-US" sz="3200" spc="-1" strike="noStrike">
              <a:latin typeface="Times New Roman"/>
            </a:endParaRPr>
          </a:p>
          <a:p>
            <a:pPr algn="ctr"/>
            <a:endParaRPr b="0" lang="en-US" sz="3200" spc="-1" strike="noStrike">
              <a:latin typeface="Times New Roman"/>
            </a:endParaRPr>
          </a:p>
          <a:p>
            <a:pPr algn="ctr"/>
            <a:r>
              <a:rPr b="0" lang="en-US" sz="3200" spc="-1" strike="noStrike">
                <a:latin typeface="Times New Roman"/>
              </a:rPr>
              <a:t>U201614531  CS1601  </a:t>
            </a:r>
            <a:r>
              <a:rPr b="0" lang="zh-CN" sz="3200" spc="-1" strike="noStrike">
                <a:latin typeface="Times New Roman"/>
              </a:rPr>
              <a:t>刘本嵩</a:t>
            </a:r>
            <a:endParaRPr b="0" lang="en-US" sz="3200" spc="-1" strike="noStrike">
              <a:latin typeface="Times New Roman"/>
            </a:endParaRPr>
          </a:p>
          <a:p>
            <a:pPr algn="ctr"/>
            <a:r>
              <a:rPr b="0" lang="zh-CN" sz="3200" spc="-1" strike="noStrike">
                <a:latin typeface="Times New Roman"/>
              </a:rPr>
              <a:t>指导老师 张宇</a:t>
            </a:r>
            <a:endParaRPr b="0" lang="en-US" sz="3200" spc="-1" strike="noStrike">
              <a:latin typeface="Times New Roman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TextShape 1"/>
          <p:cNvSpPr txBox="1"/>
          <p:nvPr/>
        </p:nvSpPr>
        <p:spPr>
          <a:xfrm>
            <a:off x="1620000" y="216000"/>
            <a:ext cx="8100000" cy="936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>
            <a:normAutofit/>
          </a:bodyPr>
          <a:p>
            <a:pPr algn="ctr"/>
            <a:r>
              <a:rPr b="0" lang="zh-CN" sz="3300" spc="-1" strike="noStrike">
                <a:solidFill>
                  <a:srgbClr val="050505"/>
                </a:solidFill>
                <a:latin typeface="Times New Roman"/>
              </a:rPr>
              <a:t>背景</a:t>
            </a:r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44" name="TextShape 2"/>
          <p:cNvSpPr txBox="1"/>
          <p:nvPr/>
        </p:nvSpPr>
        <p:spPr>
          <a:xfrm>
            <a:off x="1620000" y="1368000"/>
            <a:ext cx="810000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      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GPU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已被广泛用于加速图计算。然而，在现实世界中，诸如万维网、社交网和用户交易网是经常发生动态变化的。现有的动态图处理系统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,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尽管有涉及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GPU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动态图处理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,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但也都主要使用纯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GPU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进行处理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,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没有充分的利用计算机的所有计算资源。因此，如何有效在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CPU-GPU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混合系统上，同时利用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CPU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和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GPU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的可用资源，进行动态图更新和处理是一个急需解决的问题。此研究主要考虑如何合理地调度混合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CPU-GPU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的计算资源来提高动态图更新的速度，并且获得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CPU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和</a:t>
            </a:r>
            <a:r>
              <a:rPr b="0" lang="en-US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GPU</a:t>
            </a:r>
            <a:r>
              <a:rPr b="0" lang="zh-CN" sz="1800" spc="-1" strike="noStrike">
                <a:solidFill>
                  <a:srgbClr val="050505"/>
                </a:solidFill>
                <a:latin typeface="Arial"/>
                <a:ea typeface="Source Han Sans CN"/>
              </a:rPr>
              <a:t>上的高利用率。</a:t>
            </a:r>
            <a:endParaRPr b="0" lang="en-US" sz="18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TextShape 1"/>
          <p:cNvSpPr txBox="1"/>
          <p:nvPr/>
        </p:nvSpPr>
        <p:spPr>
          <a:xfrm>
            <a:off x="1620000" y="216000"/>
            <a:ext cx="8100000" cy="936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>
            <a:normAutofit/>
          </a:bodyPr>
          <a:p>
            <a:pPr algn="ctr"/>
            <a:r>
              <a:rPr b="0" lang="zh-CN" sz="3300" spc="-1" strike="noStrike">
                <a:solidFill>
                  <a:srgbClr val="050505"/>
                </a:solidFill>
                <a:latin typeface="Times New Roman"/>
              </a:rPr>
              <a:t>目的要求</a:t>
            </a:r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46" name="TextShape 2"/>
          <p:cNvSpPr txBox="1"/>
          <p:nvPr/>
        </p:nvSpPr>
        <p:spPr>
          <a:xfrm>
            <a:off x="1620000" y="1368000"/>
            <a:ext cx="810000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 fontScale="64000"/>
          </a:bodyPr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1.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熟悉动态图算法、动态图计算系统的基础知识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通过毕业设计加深对现有系统上动态图更新和处理机制的理解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2.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熟悉 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C++,CUDA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编程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学习并了解动态图系统上目前典型图存储方式和处理模型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3.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在开源系统上测试现有典型动态图系统的扩展性等特征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实现一套同时利用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进行动态图更新的策略。提高系统的计算资源利用率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并设计实验检测所提方法的效果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4.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严格遵守毕设时间计划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完成论文以及相关工作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符合答辩要求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extShape 1"/>
          <p:cNvSpPr txBox="1"/>
          <p:nvPr/>
        </p:nvSpPr>
        <p:spPr>
          <a:xfrm>
            <a:off x="1620000" y="216000"/>
            <a:ext cx="8100000" cy="936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>
            <a:normAutofit/>
          </a:bodyPr>
          <a:p>
            <a:pPr algn="ctr"/>
            <a:r>
              <a:rPr b="0" lang="zh-CN" sz="3300" spc="-1" strike="noStrike">
                <a:solidFill>
                  <a:srgbClr val="050505"/>
                </a:solidFill>
                <a:latin typeface="Times New Roman"/>
              </a:rPr>
              <a:t>相关研究成果</a:t>
            </a:r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48" name="TextShape 2"/>
          <p:cNvSpPr txBox="1"/>
          <p:nvPr/>
        </p:nvSpPr>
        <p:spPr>
          <a:xfrm>
            <a:off x="1620000" y="1368000"/>
            <a:ext cx="8100000" cy="4032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 fontScale="21000"/>
          </a:bodyPr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在纯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的高性能动态图更新算法中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,VLDB2017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中提出的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GPMA+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算法在纯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的动态图更新方面性能较好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经测试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核利用率可以达到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70%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左右 由于同时期的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DCSR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不能支持高效的删除和搜索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因此没有进行比较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我正在完成的系统中的数据结构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可能会参考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GPMA+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的设计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在对动态图进行分区处理的分区策略方面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VLDB2019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的一篇论文讨论了包含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1D, 2D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和其他策略等多种分区方式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它主要对于多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的情形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论证了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CVC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这种分区方式更有利于不同运算单元间的高效交流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其中的思想对新的系统设计也有很大参考价值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在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PPOPP2016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PPOPP2017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中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我注意到了两个关于多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图处理任务的库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分别是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Gunrock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Groute. Gunrock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对图操作进行了抽象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提供了更简单的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API,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并针对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计算进行了一些优化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Groute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在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Gunrock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的基础上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针对多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系统的通信优化问题提供了对应的高层抽象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以及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Distributed Worklists, Pipelined Operation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等优化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大大降低了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间和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间的通信延迟带来的性能损失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这些设计方案同样可以在我们的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CPU/GPU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混合系统上实现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在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TACO2016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中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注意到动态图中不同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Snapshots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的相似性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提出了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Fetch Amortization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和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Processing Amortization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的方法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来降低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IO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负载和减少不必要的计算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. 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后来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, GraPU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在此基础上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针对快速更新的动态图提出了在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Buffer Node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对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Updates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进行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PreCompute, 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以及通过划分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Component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与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Subgraph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来平衡不同计算单元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workload</a:t>
            </a:r>
            <a:r>
              <a:rPr b="0" lang="zh-CN" sz="2400" spc="-1" strike="noStrike">
                <a:solidFill>
                  <a:srgbClr val="cccccc"/>
                </a:solidFill>
                <a:latin typeface="Arial"/>
              </a:rPr>
              <a:t>的方法</a:t>
            </a:r>
            <a:r>
              <a:rPr b="0" lang="en-US" sz="2400" spc="-1" strike="noStrike">
                <a:solidFill>
                  <a:srgbClr val="cccccc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TextShape 1"/>
          <p:cNvSpPr txBox="1"/>
          <p:nvPr/>
        </p:nvSpPr>
        <p:spPr>
          <a:xfrm>
            <a:off x="1620000" y="216000"/>
            <a:ext cx="8100000" cy="936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>
            <a:normAutofit/>
          </a:bodyPr>
          <a:p>
            <a:pPr algn="ctr"/>
            <a:r>
              <a:rPr b="0" lang="zh-CN" sz="3300" spc="-1" strike="noStrike">
                <a:solidFill>
                  <a:srgbClr val="050505"/>
                </a:solidFill>
                <a:latin typeface="Times New Roman"/>
              </a:rPr>
              <a:t>要改进和解决的问题</a:t>
            </a:r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50" name="TextShape 2"/>
          <p:cNvSpPr txBox="1"/>
          <p:nvPr/>
        </p:nvSpPr>
        <p:spPr>
          <a:xfrm>
            <a:off x="1620000" y="1368000"/>
            <a:ext cx="810000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 fontScale="61000"/>
          </a:bodyPr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在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GPMA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GPMA+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算法中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都是使用纯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来进行计算的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尽管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GPMA+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已经针对多核进行了充分的优化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到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的数据传输延迟仍然对性能造成主要影响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如果能够将部分数据交由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和主存进行处理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就可以降低任务延迟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减少计算过程中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IO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等待时间的浪费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并因此达到更高的吞吐量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同时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在我们的测试中发现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GPMA+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核心使用率可以达到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70%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左右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却只有一个核心在工作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如果能够同时发挥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的计算能力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就能够更充分的利用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靠近主存的优势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进一步提升动态图更新任务的性能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TextShape 1"/>
          <p:cNvSpPr txBox="1"/>
          <p:nvPr/>
        </p:nvSpPr>
        <p:spPr>
          <a:xfrm>
            <a:off x="1620000" y="216000"/>
            <a:ext cx="8100000" cy="936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>
            <a:normAutofit/>
          </a:bodyPr>
          <a:p>
            <a:pPr algn="ctr"/>
            <a:r>
              <a:rPr b="0" lang="zh-CN" sz="3300" spc="-1" strike="noStrike">
                <a:solidFill>
                  <a:srgbClr val="050505"/>
                </a:solidFill>
                <a:latin typeface="Times New Roman"/>
              </a:rPr>
              <a:t>预计方案</a:t>
            </a:r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52" name="TextShape 2"/>
          <p:cNvSpPr txBox="1"/>
          <p:nvPr/>
        </p:nvSpPr>
        <p:spPr>
          <a:xfrm>
            <a:off x="1620000" y="1368000"/>
            <a:ext cx="810000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 fontScale="53000"/>
          </a:bodyPr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将动态图按照一定的策略进行分区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一部分保存在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GDDR6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显存中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另一部分保存在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能直接访问的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DDR4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主存中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对动态图进行增加和删除操作时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先按照既定的分区策略将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Updates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进行分类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GDDR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负责的分区通过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PCIE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交给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的核心进行处理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同时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的核心对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所负责的分区进行处理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同时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当主存和显存的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workload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有明显不平衡时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需要调整分区大小来进行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re-balance.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具体的分区策略需要通过后续的实验来确定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考虑到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之间的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Proxy Node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会造成在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间大量消息交换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分区策略也会避免将入度和出度特别多的节点放置在分界线上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TextShape 1"/>
          <p:cNvSpPr txBox="1"/>
          <p:nvPr/>
        </p:nvSpPr>
        <p:spPr>
          <a:xfrm>
            <a:off x="1620000" y="216000"/>
            <a:ext cx="8100000" cy="936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>
            <a:normAutofit/>
          </a:bodyPr>
          <a:p>
            <a:pPr algn="ctr"/>
            <a:r>
              <a:rPr b="0" lang="zh-CN" sz="3300" spc="-1" strike="noStrike">
                <a:solidFill>
                  <a:srgbClr val="050505"/>
                </a:solidFill>
                <a:latin typeface="Times New Roman"/>
              </a:rPr>
              <a:t>预计方案</a:t>
            </a:r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54" name="TextShape 2"/>
          <p:cNvSpPr txBox="1"/>
          <p:nvPr/>
        </p:nvSpPr>
        <p:spPr>
          <a:xfrm>
            <a:off x="1620000" y="1368000"/>
            <a:ext cx="810000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 fontScale="47000"/>
          </a:bodyPr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数据结构方面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显存和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主存方面都将使用基于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GPMA+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的数据结构和算法来处理单个计算单元对动态图的更新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GPMA+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算法非常适合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上极多线程的环境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(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往往有几千个可用线程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),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在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上由于线程数较少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TryInsert+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附近的并行循环逻辑可能会根据届时性能测试的结果进行修改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     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因此在以上主要工作完成之后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我会尝试继续优化数据通信的策略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这对多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加多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CPU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的系统也会有帮助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 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中会尝试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Garaph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论文中提到的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 Multi-Streaming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方法 或 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Groute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论文中提到的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Distributed Worklist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方法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将负责与主存进行信息交流的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线程与负责数据处理的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kernel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线程分开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 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以便减少与主存的信息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IO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造成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计算线程等待的情况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TextShape 1"/>
          <p:cNvSpPr txBox="1"/>
          <p:nvPr/>
        </p:nvSpPr>
        <p:spPr>
          <a:xfrm>
            <a:off x="1620000" y="216000"/>
            <a:ext cx="8100000" cy="936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>
            <a:normAutofit/>
          </a:bodyPr>
          <a:p>
            <a:pPr algn="ctr"/>
            <a:r>
              <a:rPr b="0" lang="zh-CN" sz="3300" spc="-1" strike="noStrike">
                <a:solidFill>
                  <a:srgbClr val="050505"/>
                </a:solidFill>
                <a:latin typeface="Times New Roman"/>
              </a:rPr>
              <a:t>课题进度安排</a:t>
            </a:r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56" name="TextShape 2"/>
          <p:cNvSpPr txBox="1"/>
          <p:nvPr/>
        </p:nvSpPr>
        <p:spPr>
          <a:xfrm>
            <a:off x="1620000" y="1368000"/>
            <a:ext cx="810000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2020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年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2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月 阅读相关论文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了解与多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和动态图处理相关的国内外现有工作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2020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年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3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月 设计和改进自己的方案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在自己的单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GPU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平台进行相关性能测试以便完善自己的方案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2020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年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4-5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月 要完成代码相关的全部工作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,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并且将之前的方案进行细化和落地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2020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年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5</a:t>
            </a:r>
            <a:r>
              <a:rPr b="0" lang="zh-CN" sz="2400" spc="-1" strike="noStrike">
                <a:solidFill>
                  <a:srgbClr val="050505"/>
                </a:solidFill>
                <a:latin typeface="Arial"/>
              </a:rPr>
              <a:t>月 完成毕业设计报告</a:t>
            </a: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.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extShape 1"/>
          <p:cNvSpPr txBox="1"/>
          <p:nvPr/>
        </p:nvSpPr>
        <p:spPr>
          <a:xfrm>
            <a:off x="1620000" y="216000"/>
            <a:ext cx="8100000" cy="936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>
            <a:normAutofit/>
          </a:bodyPr>
          <a:p>
            <a:pPr algn="ctr"/>
            <a:r>
              <a:rPr b="0" lang="zh-CN" sz="3300" spc="-1" strike="noStrike">
                <a:solidFill>
                  <a:srgbClr val="050505"/>
                </a:solidFill>
                <a:latin typeface="Times New Roman"/>
              </a:rPr>
              <a:t>主要参考文献</a:t>
            </a:r>
            <a:endParaRPr b="0" lang="en-US" sz="3300" spc="-1" strike="noStrike">
              <a:solidFill>
                <a:srgbClr val="050505"/>
              </a:solidFill>
              <a:latin typeface="Times New Roman"/>
            </a:endParaRPr>
          </a:p>
        </p:txBody>
      </p:sp>
      <p:sp>
        <p:nvSpPr>
          <p:cNvPr id="58" name="TextShape 2"/>
          <p:cNvSpPr txBox="1"/>
          <p:nvPr/>
        </p:nvSpPr>
        <p:spPr>
          <a:xfrm>
            <a:off x="1620000" y="1368000"/>
            <a:ext cx="810000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 fontScale="27000"/>
          </a:bodyPr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1. Accelerating Dynamic Graph Analytics on GPUs, VLDB 2017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2. Garaph:Efficient GPU-accelerated Graph Processing on a Single Machine with Balanced Replication , ATC 2017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3. CGraph: A Correlations-aware Approach for Efficient Concurrent Iterative Graph Processing, ATC 2018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4. Dynamic Sparse-Matrix Allocation on GPUs. ISC 2016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5. GraPU: Accelerate Streaming Graph Analysis through Preprocessing Buffered Updates. SoCC 2018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6. A Study of Partitioning Policies for Graph Analytics on Large-scale Distributed Platforms, VLDB 2019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7. Gunrock: a high-performance graph processing library on the GPU. PPOPP 2016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8. Groute: An Asynchronous Multi-GPU Programming Model for Irregular Computations. PPOPP 2017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9. Synergistic Analysis of Evolving Graphs. TACO 2016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  <a:p>
            <a:pPr marL="432000" indent="-324000">
              <a:spcAft>
                <a:spcPts val="1060"/>
              </a:spcAft>
              <a:buClr>
                <a:srgbClr val="0066ff"/>
              </a:buClr>
              <a:buSzPct val="40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50505"/>
                </a:solidFill>
                <a:latin typeface="Arial"/>
              </a:rPr>
              <a:t>10. Chronos: a graph engine for temporal graph analysis. EuroSys 2014</a:t>
            </a:r>
            <a:endParaRPr b="0" lang="en-US" sz="2400" spc="-1" strike="noStrike">
              <a:solidFill>
                <a:srgbClr val="050505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50</TotalTime>
  <Application>LibreOffice/6.4.1.2$Linux_X86_64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2020-03-09T22:24:59Z</dcterms:created>
  <dc:creator/>
  <dc:description/>
  <dc:language>zh-CN</dc:language>
  <cp:lastModifiedBy/>
  <dcterms:modified xsi:type="dcterms:W3CDTF">2020-03-10T01:15:25Z</dcterms:modified>
  <cp:revision>16</cp:revision>
  <dc:subject/>
  <dc:title>DNA</dc:title>
</cp:coreProperties>
</file>